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7" r:id="rId2"/>
    <p:sldId id="294" r:id="rId3"/>
    <p:sldId id="268" r:id="rId4"/>
    <p:sldId id="269" r:id="rId5"/>
    <p:sldId id="270" r:id="rId6"/>
    <p:sldId id="271" r:id="rId7"/>
    <p:sldId id="272" r:id="rId8"/>
    <p:sldId id="273" r:id="rId9"/>
    <p:sldId id="293" r:id="rId10"/>
    <p:sldId id="295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1" r:id="rId26"/>
    <p:sldId id="29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8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5" autoAdjust="0"/>
    <p:restoredTop sz="85134" autoAdjust="0"/>
  </p:normalViewPr>
  <p:slideViewPr>
    <p:cSldViewPr snapToGrid="0">
      <p:cViewPr varScale="1">
        <p:scale>
          <a:sx n="98" d="100"/>
          <a:sy n="98" d="100"/>
        </p:scale>
        <p:origin x="11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DABEF-662C-4AA9-BCAB-17D909E622D2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17D60-701F-47C6-A498-006577962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55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4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0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카카오페이의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2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카카오페이의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26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142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363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007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52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35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05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8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82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35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카카오페이이의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년도의 문제점은 </a:t>
            </a:r>
            <a:r>
              <a:rPr lang="en-US" altLang="ko-KR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41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10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57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0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60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9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22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57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7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0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17D60-701F-47C6-A498-0065779627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4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8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8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6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3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4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2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1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8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46451" y="2929137"/>
            <a:ext cx="8304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모바일 결제 서비스 앱 리뷰 분석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77830" y="3782938"/>
            <a:ext cx="744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&lt;-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ko-KR" altLang="en-US" sz="2000" dirty="0" smtClean="0"/>
              <a:t> 기법을 이용한 부정 리뷰 분석 </a:t>
            </a:r>
            <a:r>
              <a:rPr lang="en-US" altLang="ko-KR" sz="2000" dirty="0" smtClean="0"/>
              <a:t>-&gt;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500067" y="4740899"/>
            <a:ext cx="34857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데이터사이언스학과 </a:t>
            </a:r>
            <a:r>
              <a:rPr lang="ko-KR" altLang="en-US" smtClean="0"/>
              <a:t>허준봉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911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데이터 분석 절차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37171" y="1854618"/>
            <a:ext cx="1867711" cy="16342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연도별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워드클라우드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시각화 및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네트워크 분석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시각화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4" y="4154109"/>
            <a:ext cx="2042459" cy="19985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14" y="4158701"/>
            <a:ext cx="1938842" cy="19482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376856" y="2348759"/>
            <a:ext cx="1611077" cy="66148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20092" y="1794748"/>
            <a:ext cx="1867711" cy="16342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정적 토픽 모델링 만들기</a:t>
            </a:r>
            <a:endParaRPr lang="en-US" altLang="ko-KR" dirty="0" smtClean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54008" y="1794747"/>
            <a:ext cx="1867711" cy="163424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동적 토픽 모델링 </a:t>
            </a:r>
            <a:r>
              <a:rPr lang="ko-KR" altLang="en-US" sz="1600" dirty="0" err="1" smtClean="0"/>
              <a:t>으로</a:t>
            </a:r>
            <a:r>
              <a:rPr lang="ko-KR" altLang="en-US" sz="1600" dirty="0" smtClean="0"/>
              <a:t> 시간에 따른 키워드 추이 그래프를 시각화하기</a:t>
            </a:r>
            <a:endParaRPr lang="ko-KR" altLang="en-US" sz="1600" dirty="0"/>
          </a:p>
        </p:txBody>
      </p:sp>
      <p:sp>
        <p:nvSpPr>
          <p:cNvPr id="24" name="오른쪽 화살표 23"/>
          <p:cNvSpPr/>
          <p:nvPr/>
        </p:nvSpPr>
        <p:spPr>
          <a:xfrm>
            <a:off x="7978066" y="2330656"/>
            <a:ext cx="1611077" cy="66148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48082"/>
              </p:ext>
            </p:extLst>
          </p:nvPr>
        </p:nvGraphicFramePr>
        <p:xfrm>
          <a:off x="5251298" y="3878696"/>
          <a:ext cx="2881050" cy="2425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109">
                  <a:extLst>
                    <a:ext uri="{9D8B030D-6E8A-4147-A177-3AD203B41FA5}">
                      <a16:colId xmlns:a16="http://schemas.microsoft.com/office/drawing/2014/main" val="869146479"/>
                    </a:ext>
                  </a:extLst>
                </a:gridCol>
                <a:gridCol w="1714941">
                  <a:extLst>
                    <a:ext uri="{9D8B030D-6E8A-4147-A177-3AD203B41FA5}">
                      <a16:colId xmlns:a16="http://schemas.microsoft.com/office/drawing/2014/main" val="426747433"/>
                    </a:ext>
                  </a:extLst>
                </a:gridCol>
              </a:tblGrid>
              <a:tr h="3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Topic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Keyword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77961"/>
                  </a:ext>
                </a:extLst>
              </a:tr>
              <a:tr h="22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본인 인증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인증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계정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본인인증</a:t>
                      </a:r>
                      <a:endParaRPr lang="en-US" altLang="ko-KR" sz="9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589556"/>
                  </a:ext>
                </a:extLst>
              </a:tr>
              <a:tr h="22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계정 관리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계정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탈퇴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가입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로그인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526971"/>
                  </a:ext>
                </a:extLst>
              </a:tr>
              <a:tr h="3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UI</a:t>
                      </a:r>
                    </a:p>
                    <a:p>
                      <a:pPr algn="ctr"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사용자 인터페이스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결제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송금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설치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어플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20610"/>
                  </a:ext>
                </a:extLst>
              </a:tr>
              <a:tr h="22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증권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주식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투자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증권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펀드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거래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102204"/>
                  </a:ext>
                </a:extLst>
              </a:tr>
              <a:tr h="22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알림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업데이트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소리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금고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알림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485738"/>
                  </a:ext>
                </a:extLst>
              </a:tr>
              <a:tr h="389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연결 및 접속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기능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연결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시간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접속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점검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27453"/>
                  </a:ext>
                </a:extLst>
              </a:tr>
              <a:tr h="22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카드 관리 기능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결제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카드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충전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불편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포인트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718315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01" y="3740292"/>
            <a:ext cx="2652091" cy="24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0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 2021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55" y="2164247"/>
            <a:ext cx="2838901" cy="28526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01" y="2164246"/>
            <a:ext cx="3143271" cy="28988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41660" y="2164246"/>
            <a:ext cx="46692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FF3300"/>
                </a:solidFill>
              </a:rPr>
              <a:t>결제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계정</a:t>
            </a:r>
            <a:r>
              <a:rPr lang="en-US" altLang="ko-KR" dirty="0">
                <a:solidFill>
                  <a:srgbClr val="FF33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업데이트 오류 문제가 있음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소리 알림 등에 불 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편한 반응을 보임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증권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투자 키워드를 통해 카카오 증권 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능에 부정적인 반응을 보임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96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 2022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 </a:t>
            </a:r>
            <a:r>
              <a:rPr lang="ko-KR" altLang="en-US" dirty="0" smtClean="0">
                <a:solidFill>
                  <a:srgbClr val="FF0000"/>
                </a:solidFill>
              </a:rPr>
              <a:t>결제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인증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이전년도에</a:t>
            </a:r>
            <a:r>
              <a:rPr lang="ko-KR" altLang="en-US" dirty="0" smtClean="0"/>
              <a:t> 비해 </a:t>
            </a:r>
            <a:r>
              <a:rPr lang="ko-KR" altLang="en-US" dirty="0" smtClean="0">
                <a:solidFill>
                  <a:srgbClr val="FF0000"/>
                </a:solidFill>
              </a:rPr>
              <a:t>인증</a:t>
            </a:r>
            <a:r>
              <a:rPr lang="ko-KR" altLang="en-US" dirty="0" smtClean="0"/>
              <a:t>에 대해 더 불편한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반응을 보임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업데이트 오류 문제가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주민등록증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민증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미성년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신분증 키워드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들을 보아 학생들이 주민등록증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신분증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이 없어서 카카오페이를 못 이용하는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에 대해 불편함이 있음을 유추할 수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이전 년도에 이어 증권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펀드 주식 키워드를 통해 카카오 증권 기능에 대해 부정적인 반응을 보임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 2023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 </a:t>
            </a:r>
            <a:r>
              <a:rPr lang="ko-KR" altLang="en-US" dirty="0" smtClean="0">
                <a:solidFill>
                  <a:srgbClr val="FF0000"/>
                </a:solidFill>
              </a:rPr>
              <a:t>결제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주식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이전년도에</a:t>
            </a:r>
            <a:r>
              <a:rPr lang="ko-KR" altLang="en-US" dirty="0" smtClean="0"/>
              <a:t> 비해 </a:t>
            </a:r>
            <a:r>
              <a:rPr lang="ko-KR" altLang="en-US" dirty="0" smtClean="0">
                <a:solidFill>
                  <a:srgbClr val="FF0000"/>
                </a:solidFill>
              </a:rPr>
              <a:t>주식</a:t>
            </a:r>
            <a:r>
              <a:rPr lang="ko-KR" altLang="en-US" dirty="0" smtClean="0"/>
              <a:t>에 대해 더 부정적인</a:t>
            </a:r>
            <a:r>
              <a:rPr lang="en-US" altLang="ko-KR" dirty="0"/>
              <a:t> </a:t>
            </a:r>
            <a:r>
              <a:rPr lang="ko-KR" altLang="en-US" dirty="0" smtClean="0"/>
              <a:t>반응을 보임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업데이트 오류 문제가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위젯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키워드로 보아 </a:t>
            </a:r>
            <a:r>
              <a:rPr lang="en-US" altLang="ko-KR" dirty="0" smtClean="0"/>
              <a:t>UI( </a:t>
            </a:r>
            <a:r>
              <a:rPr lang="ko-KR" altLang="en-US" dirty="0" smtClean="0"/>
              <a:t>사용자가 사용하는 매뉴얼 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기능에 부정적인 반응을 보임 </a:t>
            </a:r>
            <a:endParaRPr lang="en-US" altLang="ko-KR" dirty="0" smtClean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11167"/>
              </p:ext>
            </p:extLst>
          </p:nvPr>
        </p:nvGraphicFramePr>
        <p:xfrm>
          <a:off x="792448" y="1629584"/>
          <a:ext cx="5516607" cy="377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854">
                  <a:extLst>
                    <a:ext uri="{9D8B030D-6E8A-4147-A177-3AD203B41FA5}">
                      <a16:colId xmlns:a16="http://schemas.microsoft.com/office/drawing/2014/main" val="869146479"/>
                    </a:ext>
                  </a:extLst>
                </a:gridCol>
                <a:gridCol w="3283753">
                  <a:extLst>
                    <a:ext uri="{9D8B030D-6E8A-4147-A177-3AD203B41FA5}">
                      <a16:colId xmlns:a16="http://schemas.microsoft.com/office/drawing/2014/main" val="4267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카카오페이</a:t>
                      </a:r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서비스 속성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Keyword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7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본인 인증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계정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본인인증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58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 관리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탈퇴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가입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52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UI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사용자 인터페이스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송금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오류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설치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어플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2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증권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투자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증권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펀드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거래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10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알림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금고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알림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48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연결 및 접속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시간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접속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점검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2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카드 관리 기능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충전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불편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포인트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7183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14809" y="4776281"/>
            <a:ext cx="4970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시간에 따라 토픽의 비율이 올라가는 토픽은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증권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토픽과 </a:t>
            </a:r>
            <a:r>
              <a:rPr lang="en-US" altLang="ko-KR" dirty="0" smtClean="0"/>
              <a:t>“UI” </a:t>
            </a:r>
            <a:r>
              <a:rPr lang="ko-KR" altLang="en-US" dirty="0" err="1" smtClean="0"/>
              <a:t>토픽임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위 두 토픽은 사람들의 부정적인 반응이 계속 오르고 있다고 할 수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106" y="1373454"/>
            <a:ext cx="5048655" cy="3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8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4" y="1380539"/>
            <a:ext cx="4981799" cy="3674323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22" y="1378623"/>
            <a:ext cx="4982400" cy="367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2998" y="4952764"/>
            <a:ext cx="1085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위 그림은 </a:t>
            </a:r>
            <a:r>
              <a:rPr lang="en-US" altLang="ko-KR" sz="1600" dirty="0" smtClean="0"/>
              <a:t>Hot Topic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증권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토픽과 </a:t>
            </a:r>
            <a:r>
              <a:rPr lang="en-US" altLang="ko-KR" sz="1600" dirty="0" smtClean="0"/>
              <a:t>“UI” </a:t>
            </a:r>
            <a:r>
              <a:rPr lang="ko-KR" altLang="en-US" sz="1600" dirty="0" smtClean="0"/>
              <a:t>토픽 안에 있는 상위 발생확률이 높은 키워드들을 시각화한 것임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시각화 결과 증권 토픽에서는 사람들이 </a:t>
            </a:r>
            <a:r>
              <a:rPr lang="ko-KR" altLang="en-US" sz="1600" dirty="0" err="1" smtClean="0"/>
              <a:t>카카오페이</a:t>
            </a:r>
            <a:r>
              <a:rPr lang="ko-KR" altLang="en-US" sz="1600" dirty="0" smtClean="0"/>
              <a:t> 증권 기능을 이용할 때 펀드보다는 </a:t>
            </a:r>
            <a:r>
              <a:rPr lang="ko-KR" altLang="en-US" sz="1600" dirty="0" err="1" smtClean="0"/>
              <a:t>주식거래할</a:t>
            </a:r>
            <a:r>
              <a:rPr lang="ko-KR" altLang="en-US" sz="1600" dirty="0" smtClean="0"/>
              <a:t> 때  부정적인 반응을 더 보이고 있다는 것을 알 수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UI </a:t>
            </a:r>
            <a:r>
              <a:rPr lang="ko-KR" altLang="en-US" sz="1600" dirty="0" smtClean="0"/>
              <a:t>토픽에서는 사람들이 시간이 흐를수록 </a:t>
            </a:r>
            <a:r>
              <a:rPr lang="ko-KR" altLang="en-US" sz="1600" dirty="0" err="1" smtClean="0"/>
              <a:t>어플을</a:t>
            </a:r>
            <a:r>
              <a:rPr lang="ko-KR" altLang="en-US" sz="1600" dirty="0" smtClean="0"/>
              <a:t> 이용할 때 결제와 송금할 때 부정적인 반응이 증가하고 있음을 알 수 있음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456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 2021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FF3300"/>
                </a:solidFill>
              </a:rPr>
              <a:t>결제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위치</a:t>
            </a:r>
            <a:r>
              <a:rPr lang="en-US" altLang="ko-KR" dirty="0" smtClean="0">
                <a:solidFill>
                  <a:srgbClr val="FF33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편의점으로 키워드로 보아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네이버페이</a:t>
            </a:r>
            <a:r>
              <a:rPr lang="ko-KR" altLang="en-US" dirty="0" smtClean="0"/>
              <a:t> 바코드가 인식이 잘 안됨을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유추할 수 있음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네이버페이로 주문을 할 때 사용자의 위치 정보를 전달하는 것이 잘 안됨을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유추할 수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4246"/>
            <a:ext cx="3142800" cy="2898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7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 2022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 </a:t>
            </a:r>
            <a:r>
              <a:rPr lang="ko-KR" altLang="en-US" dirty="0" smtClean="0">
                <a:solidFill>
                  <a:srgbClr val="FF3300"/>
                </a:solidFill>
              </a:rPr>
              <a:t>결제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포인트</a:t>
            </a:r>
            <a:r>
              <a:rPr lang="en-US" altLang="ko-KR" dirty="0" smtClean="0">
                <a:solidFill>
                  <a:srgbClr val="FF33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네트워크 분석 시각화에서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현장결제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워드로 보아 현장에서 결제가 잘 안됨을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알 수 있음 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이전년도에</a:t>
            </a:r>
            <a:r>
              <a:rPr lang="ko-KR" altLang="en-US" dirty="0" smtClean="0"/>
              <a:t> 비해 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충전 키워드가 많이 등장한 것으로 보아 포인트 충전 관련 부정적인 반응이 증가함을 알 수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 2023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16536" y="2759581"/>
            <a:ext cx="46692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FF3300"/>
                </a:solidFill>
              </a:rPr>
              <a:t>결제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인식</a:t>
            </a:r>
            <a:r>
              <a:rPr lang="en-US" altLang="ko-KR" dirty="0" smtClean="0">
                <a:solidFill>
                  <a:srgbClr val="FF3300"/>
                </a:solidFill>
              </a:rPr>
              <a:t> </a:t>
            </a:r>
            <a:r>
              <a:rPr lang="ko-KR" altLang="en-US" dirty="0" smtClean="0"/>
              <a:t>키워드 등의 다수 분포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시각화 분석을 통해 결제를 할 때 바코드 인식이 잘 안됨을 알 수 있음  </a:t>
            </a:r>
            <a:endParaRPr lang="en-US" altLang="ko-KR" dirty="0" smtClean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2019"/>
              </p:ext>
            </p:extLst>
          </p:nvPr>
        </p:nvGraphicFramePr>
        <p:xfrm>
          <a:off x="679176" y="1649500"/>
          <a:ext cx="6021474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200">
                  <a:extLst>
                    <a:ext uri="{9D8B030D-6E8A-4147-A177-3AD203B41FA5}">
                      <a16:colId xmlns:a16="http://schemas.microsoft.com/office/drawing/2014/main" val="869146479"/>
                    </a:ext>
                  </a:extLst>
                </a:gridCol>
                <a:gridCol w="3584274">
                  <a:extLst>
                    <a:ext uri="{9D8B030D-6E8A-4147-A177-3AD203B41FA5}">
                      <a16:colId xmlns:a16="http://schemas.microsoft.com/office/drawing/2014/main" val="4267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네이버페이</a:t>
                      </a:r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서비스 속성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Keyword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7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모바일 결제 및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바코드 인식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/>
                        <a:t>결제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인식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바코드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err="1" smtClean="0"/>
                        <a:t>현장결제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58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및 </a:t>
                      </a:r>
                      <a:r>
                        <a:rPr lang="ko-KR" altLang="en-US" dirty="0" err="1" smtClean="0"/>
                        <a:t>인증문제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인증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로그인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본인인증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52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카드 결제 및 정보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관리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송금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오류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설치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어플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2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위젯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어플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충전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결제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10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계좌 관리 기능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결제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등록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송금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48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인증 및 연결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문제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문자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인증번호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연결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2745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14809" y="4913810"/>
            <a:ext cx="4970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우선적으로 해결해야 할 토픽은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인증 및 연결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토픽과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모바일 결제 및 바코드 인식</a:t>
            </a:r>
            <a:r>
              <a:rPr lang="en-US" altLang="ko-KR" dirty="0" smtClean="0"/>
              <a:t>“ </a:t>
            </a:r>
            <a:r>
              <a:rPr lang="ko-KR" altLang="en-US" dirty="0" err="1" smtClean="0"/>
              <a:t>토픽임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12" y="1577510"/>
            <a:ext cx="5047200" cy="32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332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Content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08958" y="1001949"/>
            <a:ext cx="838648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주제 선정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데이터 분석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ko-KR" altLang="en-US" sz="2800" dirty="0" smtClean="0"/>
              <a:t> 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3. </a:t>
            </a:r>
            <a:r>
              <a:rPr lang="ko-KR" altLang="en-US" sz="2800" dirty="0" smtClean="0"/>
              <a:t>결과 분석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endParaRPr lang="en-US" altLang="ko-KR" sz="2800" dirty="0" smtClean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4. Summary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9835" y="2266546"/>
            <a:ext cx="47179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데이터 분석 절차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39835" y="4173787"/>
            <a:ext cx="47179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KaKaoPay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 해석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NaverPay</a:t>
            </a:r>
            <a:r>
              <a:rPr lang="en-US" altLang="ko-KR" dirty="0" smtClean="0"/>
              <a:t>  </a:t>
            </a:r>
            <a:r>
              <a:rPr lang="ko-KR" altLang="en-US" dirty="0" smtClean="0"/>
              <a:t>결과 해석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Toss </a:t>
            </a:r>
            <a:r>
              <a:rPr lang="ko-KR" altLang="en-US" dirty="0" smtClean="0"/>
              <a:t>결과 해석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84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2998" y="4952764"/>
            <a:ext cx="10855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모바일 결제 및 바코드 인식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 토픽에서는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결제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에 대해 사람들이 불편함을 알 수 있음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불편한 이유로는 </a:t>
            </a:r>
            <a:r>
              <a:rPr lang="ko-KR" altLang="en-US" sz="1600" dirty="0" err="1" smtClean="0"/>
              <a:t>현장결제할</a:t>
            </a:r>
            <a:r>
              <a:rPr lang="ko-KR" altLang="en-US" sz="1600" dirty="0" smtClean="0"/>
              <a:t> 때 바코드가 잘 인식이 안됨을 유추할 수 있음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인증 및 연결</a:t>
            </a:r>
            <a:r>
              <a:rPr lang="en-US" altLang="ko-KR" sz="1600" dirty="0" smtClean="0"/>
              <a:t>“ </a:t>
            </a:r>
            <a:r>
              <a:rPr lang="ko-KR" altLang="en-US" sz="1600" dirty="0" smtClean="0"/>
              <a:t>토픽에서는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인증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인증번호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키워드를 통해 지속적으로 인증이 잘 안됨을 알 수 있음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0" y="1382400"/>
            <a:ext cx="4982400" cy="36756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00" y="1378800"/>
            <a:ext cx="4982400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1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Toss 2021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3300"/>
                </a:solidFill>
              </a:rPr>
              <a:t>-   </a:t>
            </a:r>
            <a:r>
              <a:rPr lang="ko-KR" altLang="en-US" dirty="0" smtClean="0">
                <a:solidFill>
                  <a:srgbClr val="FF3300"/>
                </a:solidFill>
              </a:rPr>
              <a:t>업데이트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주식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알림</a:t>
            </a:r>
            <a:r>
              <a:rPr lang="en-US" altLang="ko-KR" dirty="0" smtClean="0">
                <a:solidFill>
                  <a:srgbClr val="FF3300"/>
                </a:solidFill>
              </a:rPr>
              <a:t> </a:t>
            </a:r>
            <a:r>
              <a:rPr lang="ko-KR" altLang="en-US" dirty="0" smtClean="0"/>
              <a:t>키워드 등의 다수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분포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어플을</a:t>
            </a:r>
            <a:r>
              <a:rPr lang="ko-KR" altLang="en-US" dirty="0" smtClean="0"/>
              <a:t> 다운로드 받음으로써 알림이 오는 것에 불편함을 느끼는 소비자들이 있음을 알 수 있음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Toss</a:t>
            </a:r>
            <a:r>
              <a:rPr lang="ko-KR" altLang="en-US" dirty="0" smtClean="0"/>
              <a:t>에서는 증권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 키워드로 보아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Toss</a:t>
            </a:r>
            <a:r>
              <a:rPr lang="ko-KR" altLang="en-US" dirty="0" smtClean="0"/>
              <a:t>의 증권 기능에 대해 부정적인 반응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</a:t>
            </a:r>
            <a:r>
              <a:rPr lang="ko-KR" altLang="en-US" dirty="0" smtClean="0"/>
              <a:t>을 보이는 소비자가 있음을 알 수 있음</a:t>
            </a:r>
            <a:endParaRPr lang="en-US" altLang="ko-KR" dirty="0" smtClean="0"/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Toss 2022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41660" y="2164246"/>
            <a:ext cx="4669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이전 금융 플랫폼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네이버 페이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카카오페이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달리 네트워크 시각화를 통해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키워드를 통해서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킬 때 광고가 뜨는 것에 불편함을 느끼는 소비자가 있음을 알 수 있음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인증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증권 기능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어플리케이션 기능 문제 등에 소비자가 부정적인 반응을 보임 </a:t>
            </a:r>
            <a:endParaRPr lang="en-US" altLang="ko-KR" dirty="0" smtClean="0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1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Toss 2023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0" y="2163600"/>
            <a:ext cx="3142800" cy="2898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0" y="2163600"/>
            <a:ext cx="2840400" cy="28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63838" y="2163600"/>
            <a:ext cx="457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smtClean="0">
                <a:solidFill>
                  <a:srgbClr val="FF3300"/>
                </a:solidFill>
              </a:rPr>
              <a:t>업데이트</a:t>
            </a:r>
            <a:r>
              <a:rPr lang="en-US" altLang="ko-KR" dirty="0" smtClean="0">
                <a:solidFill>
                  <a:srgbClr val="FF3300"/>
                </a:solidFill>
              </a:rPr>
              <a:t>, </a:t>
            </a:r>
            <a:r>
              <a:rPr lang="ko-KR" altLang="en-US" dirty="0" smtClean="0">
                <a:solidFill>
                  <a:srgbClr val="FF3300"/>
                </a:solidFill>
              </a:rPr>
              <a:t>광고</a:t>
            </a:r>
            <a:r>
              <a:rPr lang="en-US" altLang="ko-KR" dirty="0" smtClean="0">
                <a:solidFill>
                  <a:srgbClr val="FF3300"/>
                </a:solidFill>
              </a:rPr>
              <a:t> </a:t>
            </a:r>
            <a:r>
              <a:rPr lang="ko-KR" altLang="en-US" dirty="0"/>
              <a:t>키워드 등의 다수 </a:t>
            </a:r>
            <a:r>
              <a:rPr lang="ko-KR" altLang="en-US" dirty="0" smtClean="0"/>
              <a:t>분포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광고 키워드가 </a:t>
            </a:r>
            <a:r>
              <a:rPr lang="ko-KR" altLang="en-US" dirty="0" err="1" smtClean="0"/>
              <a:t>이전년도에</a:t>
            </a:r>
            <a:r>
              <a:rPr lang="ko-KR" altLang="en-US" dirty="0" smtClean="0"/>
              <a:t> 비해 커진 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로 보아 광고에 대해 광고 기능에 대해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부정적인 반응을 보이는 소비자가 늘어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r>
              <a:rPr lang="ko-KR" altLang="en-US" dirty="0" smtClean="0"/>
              <a:t>났음을 알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18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Toss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16123"/>
              </p:ext>
            </p:extLst>
          </p:nvPr>
        </p:nvGraphicFramePr>
        <p:xfrm>
          <a:off x="679176" y="1649500"/>
          <a:ext cx="6021474" cy="404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200">
                  <a:extLst>
                    <a:ext uri="{9D8B030D-6E8A-4147-A177-3AD203B41FA5}">
                      <a16:colId xmlns:a16="http://schemas.microsoft.com/office/drawing/2014/main" val="869146479"/>
                    </a:ext>
                  </a:extLst>
                </a:gridCol>
                <a:gridCol w="3584274">
                  <a:extLst>
                    <a:ext uri="{9D8B030D-6E8A-4147-A177-3AD203B41FA5}">
                      <a16:colId xmlns:a16="http://schemas.microsoft.com/office/drawing/2014/main" val="4267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토스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서비스 속성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Keyword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7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온라인 금융 인증 및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계정 접속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/>
                        <a:t>계좌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인증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정보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입력 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58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증권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증권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거래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52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교통카드 충전 및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관리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수수료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수수료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충전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출금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교통카드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2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이벤트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친구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포인트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혜택</a:t>
                      </a:r>
                      <a:r>
                        <a:rPr lang="en-US" altLang="ko-KR" baseline="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미션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10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알림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결제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등록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송금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48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광고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광고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연결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동영상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2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업데이트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어플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설치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4793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7508" y="4821638"/>
            <a:ext cx="5334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시간에 따라 증가하는 토픽이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교통카드 충전 및 관리 수수료</a:t>
            </a:r>
            <a:r>
              <a:rPr lang="en-US" altLang="ko-KR" sz="1600" dirty="0" smtClean="0"/>
              <a:t>“ </a:t>
            </a:r>
            <a:r>
              <a:rPr lang="ko-KR" altLang="en-US" sz="1600" dirty="0" smtClean="0"/>
              <a:t>토픽과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</a:t>
            </a:r>
            <a:r>
              <a:rPr lang="en-US" altLang="ko-KR" sz="1600" dirty="0" smtClean="0"/>
              <a:t>” </a:t>
            </a:r>
            <a:r>
              <a:rPr lang="ko-KR" altLang="en-US" sz="1600" dirty="0" err="1" smtClean="0"/>
              <a:t>토픽임을</a:t>
            </a:r>
            <a:r>
              <a:rPr lang="ko-KR" altLang="en-US" sz="1600" dirty="0" smtClean="0"/>
              <a:t> 알 수 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광고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토픽은 </a:t>
            </a:r>
            <a:r>
              <a:rPr lang="en-US" altLang="ko-KR" sz="1600" dirty="0" smtClean="0"/>
              <a:t>2023</a:t>
            </a:r>
            <a:r>
              <a:rPr lang="ko-KR" altLang="en-US" sz="1600" dirty="0" smtClean="0"/>
              <a:t>년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월에서 </a:t>
            </a:r>
            <a:r>
              <a:rPr lang="en-US" altLang="ko-KR" sz="1600" dirty="0" smtClean="0"/>
              <a:t>2023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월에서 갑자기 토픽 비율이 많이 증가함을 알 수 있음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09" y="1649500"/>
            <a:ext cx="5047200" cy="30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1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</a:t>
            </a:r>
            <a:r>
              <a:rPr lang="en-US" altLang="ko-KR" sz="3200" b="1" dirty="0" smtClean="0"/>
              <a:t>. </a:t>
            </a:r>
            <a:r>
              <a:rPr lang="ko-KR" altLang="en-US" sz="3200" b="1" dirty="0" smtClean="0"/>
              <a:t>결과 해석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Toss </a:t>
            </a:r>
            <a:r>
              <a:rPr lang="ko-KR" altLang="en-US" dirty="0" err="1" smtClean="0"/>
              <a:t>토픽모델링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2998" y="4952764"/>
            <a:ext cx="10855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광고</a:t>
            </a:r>
            <a:r>
              <a:rPr lang="en-US" altLang="ko-KR" sz="1600" dirty="0" smtClean="0"/>
              <a:t>“ </a:t>
            </a:r>
            <a:r>
              <a:rPr lang="ko-KR" altLang="en-US" sz="1600" dirty="0" smtClean="0"/>
              <a:t>토픽에서  키워드에 따른 추이 그래프를 보면 토스는 광고와 동영상이 너무 과하다는 것을 유추할 수 있음  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이벤트</a:t>
            </a:r>
            <a:r>
              <a:rPr lang="en-US" altLang="ko-KR" sz="1600" dirty="0" smtClean="0"/>
              <a:t>“ </a:t>
            </a:r>
            <a:r>
              <a:rPr lang="ko-KR" altLang="en-US" sz="1600" dirty="0" smtClean="0"/>
              <a:t>토픽에서는 포인트가 잘 지급이 안되고 업데이트 이후 기능이 잘 작동하지 않음을 유추할 수 있음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0" y="1382400"/>
            <a:ext cx="4983531" cy="36756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00" y="1378800"/>
            <a:ext cx="4982400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4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Summary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요약 정리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4524" y="1400783"/>
            <a:ext cx="45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공통점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8137" y="1877646"/>
            <a:ext cx="59338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업데이트 이후 잘 기능이 작동하지 않음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인증이 잘 안됨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결제가 잘 안됨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73990" y="3406689"/>
            <a:ext cx="45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차이점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우선적으로 해결해야 할 사항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38137" y="3788048"/>
            <a:ext cx="59338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KaKaoPay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NaverPay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Toss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9149" y="4335567"/>
            <a:ext cx="10175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카카오페이</a:t>
            </a:r>
            <a:r>
              <a:rPr lang="ko-KR" altLang="en-US" dirty="0" smtClean="0"/>
              <a:t> 증권 기능 중에서 </a:t>
            </a:r>
            <a:r>
              <a:rPr lang="ko-KR" altLang="en-US" dirty="0" smtClean="0">
                <a:sym typeface="Wingdings" panose="05000000000000000000" pitchFamily="2" charset="2"/>
              </a:rPr>
              <a:t>주식 거래 기능을 우선적으로 해결해야 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현장 결제 할 때 바코드 인식이 잘 안되므로 바코드 인식 기능을 우선적으로 해결해야 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광고가 많이 뜨므로 광고를 없애는 방향으로 우선적으로 해결해야 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1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332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1. </a:t>
            </a:r>
            <a:r>
              <a:rPr lang="ko-KR" altLang="en-US" sz="3200" b="1" dirty="0" smtClean="0"/>
              <a:t>주제 선정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8957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모바일 결제 서비스 앱 사용자 리뷰 분석에 대한 필요성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8958" y="1454727"/>
            <a:ext cx="687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코로나 </a:t>
            </a:r>
            <a:r>
              <a:rPr lang="en-US" altLang="ko-KR" dirty="0" smtClean="0"/>
              <a:t>19 </a:t>
            </a:r>
            <a:r>
              <a:rPr lang="ko-KR" altLang="en-US" dirty="0" smtClean="0"/>
              <a:t>이후로 온라인 거래가 증가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간편 결제 서비스 이용 증가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8957" y="2104906"/>
            <a:ext cx="85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국내 간편 결제 앱 리뷰를 활용한 문제점 도출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8957" y="2495020"/>
            <a:ext cx="810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‘</a:t>
            </a:r>
            <a:r>
              <a:rPr lang="ko-KR" altLang="en-US" dirty="0" smtClean="0"/>
              <a:t>앱 리뷰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를 통해 소비자가 사용하고 있는 앱에 대한 불만 사항을 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알 수 있음 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96" y="3163399"/>
            <a:ext cx="6583680" cy="34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332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1. </a:t>
            </a:r>
            <a:r>
              <a:rPr lang="ko-KR" altLang="en-US" sz="3200" b="1" dirty="0" smtClean="0"/>
              <a:t>주제 선정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, Toss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92" y="3034397"/>
            <a:ext cx="2571750" cy="26026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524" y="1409252"/>
            <a:ext cx="1029115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앱 선정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국내에서 가장 많이 사용되는 온라인 결제 서비스 앱으로 선정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기간별 앱의 리뷰 분석을 통해 문제점 도출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110" y="3072498"/>
            <a:ext cx="2581275" cy="26613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853" y="3193629"/>
            <a:ext cx="2552700" cy="2540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496" y="5854374"/>
            <a:ext cx="23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NaverPay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31716" y="5865132"/>
            <a:ext cx="23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KaKaoPay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202848" y="5852588"/>
            <a:ext cx="23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37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앱 리뷰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897" y="692486"/>
            <a:ext cx="1029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Selenium</a:t>
            </a:r>
            <a:r>
              <a:rPr lang="ko-KR" altLang="en-US" dirty="0" smtClean="0"/>
              <a:t>을 이용한 구글 플레이스토어의 </a:t>
            </a:r>
            <a:r>
              <a:rPr lang="en-US" altLang="ko-KR" dirty="0" err="1" smtClean="0"/>
              <a:t>KaKaoPay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NaverPay</a:t>
            </a:r>
            <a:r>
              <a:rPr lang="en-US" altLang="ko-KR" dirty="0" smtClean="0"/>
              <a:t>, Toss </a:t>
            </a:r>
            <a:r>
              <a:rPr lang="ko-KR" altLang="en-US" dirty="0" smtClean="0"/>
              <a:t>리뷰 전체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38039"/>
          <a:stretch/>
        </p:blipFill>
        <p:spPr>
          <a:xfrm>
            <a:off x="864523" y="1583838"/>
            <a:ext cx="5098531" cy="50972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8" y="3574908"/>
            <a:ext cx="5145578" cy="31396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498" y="1532632"/>
            <a:ext cx="1891431" cy="19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7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앱 리뷰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897" y="692486"/>
            <a:ext cx="102911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11" y="1385034"/>
            <a:ext cx="5207675" cy="27449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11" y="4258234"/>
            <a:ext cx="5207675" cy="2456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283" y="1383374"/>
            <a:ext cx="5517232" cy="28415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345" y="4552545"/>
            <a:ext cx="4990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KaKaoPay</a:t>
            </a:r>
            <a:r>
              <a:rPr lang="en-US" altLang="ko-KR" dirty="0" smtClean="0"/>
              <a:t> : 3000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NaverPay</a:t>
            </a:r>
            <a:r>
              <a:rPr lang="en-US" altLang="ko-KR" dirty="0" smtClean="0"/>
              <a:t> : 1263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Toss        : 4640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82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4524" y="1270943"/>
            <a:ext cx="1059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온라인 간편 결제 서비스 앱의 문제점을 </a:t>
            </a:r>
            <a:r>
              <a:rPr lang="ko-KR" altLang="en-US" dirty="0"/>
              <a:t>알</a:t>
            </a:r>
            <a:r>
              <a:rPr lang="ko-KR" altLang="en-US" dirty="0" smtClean="0"/>
              <a:t>기 위해 부정적 리뷰</a:t>
            </a:r>
            <a:r>
              <a:rPr lang="en-US" altLang="ko-KR" dirty="0" smtClean="0"/>
              <a:t>(1~3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추출함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최근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년간의 데이터 분석을 하기 위해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~2023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월까지 데이터만 추출함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32" y="2573151"/>
            <a:ext cx="74866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4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4524" y="1270943"/>
            <a:ext cx="11121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한글 자음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특수문자기호를 제거하여 기본적인 텍스트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수행함 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Konlpy</a:t>
            </a:r>
            <a:r>
              <a:rPr lang="ko-KR" altLang="en-US" dirty="0" smtClean="0"/>
              <a:t>툴을 이용하여 사용자 사전을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4" y="2350103"/>
            <a:ext cx="4407867" cy="41426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7" y="2335836"/>
            <a:ext cx="3365771" cy="4226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818" y="2335836"/>
            <a:ext cx="2753109" cy="933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56" y="4624409"/>
            <a:ext cx="2704471" cy="979580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10194587" y="3385226"/>
            <a:ext cx="535022" cy="103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1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F88C011-9EA2-B897-CFF3-1F65ED98E712}"/>
              </a:ext>
            </a:extLst>
          </p:cNvPr>
          <p:cNvGrpSpPr/>
          <p:nvPr/>
        </p:nvGrpSpPr>
        <p:grpSpPr>
          <a:xfrm>
            <a:off x="197224" y="143431"/>
            <a:ext cx="11788588" cy="6571135"/>
            <a:chOff x="197224" y="143431"/>
            <a:chExt cx="11788588" cy="65711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EEDBBF-1092-A85E-5E3B-212707D08A39}"/>
                </a:ext>
              </a:extLst>
            </p:cNvPr>
            <p:cNvSpPr/>
            <p:nvPr/>
          </p:nvSpPr>
          <p:spPr>
            <a:xfrm>
              <a:off x="197224" y="143436"/>
              <a:ext cx="11788588" cy="6571130"/>
            </a:xfrm>
            <a:prstGeom prst="roundRect">
              <a:avLst>
                <a:gd name="adj" fmla="val 2559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srgbClr val="FF8961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B839DC22-4205-FEC5-119A-C6498F79A6F7}"/>
                </a:ext>
              </a:extLst>
            </p:cNvPr>
            <p:cNvSpPr/>
            <p:nvPr/>
          </p:nvSpPr>
          <p:spPr>
            <a:xfrm rot="16200000">
              <a:off x="-2903924" y="3244579"/>
              <a:ext cx="6571129" cy="368833"/>
            </a:xfrm>
            <a:prstGeom prst="round2SameRect">
              <a:avLst>
                <a:gd name="adj1" fmla="val 31250"/>
                <a:gd name="adj2" fmla="val 0"/>
              </a:avLst>
            </a:prstGeom>
            <a:solidFill>
              <a:srgbClr val="FF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1E31488-6074-50C6-F7ED-55DDB612981E}"/>
                </a:ext>
              </a:extLst>
            </p:cNvPr>
            <p:cNvSpPr/>
            <p:nvPr/>
          </p:nvSpPr>
          <p:spPr>
            <a:xfrm>
              <a:off x="269691" y="295778"/>
              <a:ext cx="220013" cy="198997"/>
            </a:xfrm>
            <a:custGeom>
              <a:avLst/>
              <a:gdLst>
                <a:gd name="connsiteX0" fmla="*/ 686432 w 723539"/>
                <a:gd name="connsiteY0" fmla="*/ 33534 h 654424"/>
                <a:gd name="connsiteX1" fmla="*/ 712671 w 723539"/>
                <a:gd name="connsiteY1" fmla="*/ 44403 h 654424"/>
                <a:gd name="connsiteX2" fmla="*/ 712671 w 723539"/>
                <a:gd name="connsiteY2" fmla="*/ 96881 h 654424"/>
                <a:gd name="connsiteX3" fmla="*/ 622024 w 723539"/>
                <a:gd name="connsiteY3" fmla="*/ 187527 h 654424"/>
                <a:gd name="connsiteX4" fmla="*/ 598542 w 723539"/>
                <a:gd name="connsiteY4" fmla="*/ 144265 h 654424"/>
                <a:gd name="connsiteX5" fmla="*/ 581268 w 723539"/>
                <a:gd name="connsiteY5" fmla="*/ 123329 h 654424"/>
                <a:gd name="connsiteX6" fmla="*/ 660193 w 723539"/>
                <a:gd name="connsiteY6" fmla="*/ 44403 h 654424"/>
                <a:gd name="connsiteX7" fmla="*/ 686432 w 723539"/>
                <a:gd name="connsiteY7" fmla="*/ 33534 h 654424"/>
                <a:gd name="connsiteX8" fmla="*/ 327212 w 723539"/>
                <a:gd name="connsiteY8" fmla="*/ 0 h 654424"/>
                <a:gd name="connsiteX9" fmla="*/ 558586 w 723539"/>
                <a:gd name="connsiteY9" fmla="*/ 95839 h 654424"/>
                <a:gd name="connsiteX10" fmla="*/ 581268 w 723539"/>
                <a:gd name="connsiteY10" fmla="*/ 123329 h 654424"/>
                <a:gd name="connsiteX11" fmla="*/ 324352 w 723539"/>
                <a:gd name="connsiteY11" fmla="*/ 380244 h 654424"/>
                <a:gd name="connsiteX12" fmla="*/ 209950 w 723539"/>
                <a:gd name="connsiteY12" fmla="*/ 265841 h 654424"/>
                <a:gd name="connsiteX13" fmla="*/ 157473 w 723539"/>
                <a:gd name="connsiteY13" fmla="*/ 265841 h 654424"/>
                <a:gd name="connsiteX14" fmla="*/ 157473 w 723539"/>
                <a:gd name="connsiteY14" fmla="*/ 318318 h 654424"/>
                <a:gd name="connsiteX15" fmla="*/ 296317 w 723539"/>
                <a:gd name="connsiteY15" fmla="*/ 457162 h 654424"/>
                <a:gd name="connsiteX16" fmla="*/ 322556 w 723539"/>
                <a:gd name="connsiteY16" fmla="*/ 468031 h 654424"/>
                <a:gd name="connsiteX17" fmla="*/ 325098 w 723539"/>
                <a:gd name="connsiteY17" fmla="*/ 466977 h 654424"/>
                <a:gd name="connsiteX18" fmla="*/ 326586 w 723539"/>
                <a:gd name="connsiteY18" fmla="*/ 467594 h 654424"/>
                <a:gd name="connsiteX19" fmla="*/ 352825 w 723539"/>
                <a:gd name="connsiteY19" fmla="*/ 456725 h 654424"/>
                <a:gd name="connsiteX20" fmla="*/ 622024 w 723539"/>
                <a:gd name="connsiteY20" fmla="*/ 187527 h 654424"/>
                <a:gd name="connsiteX21" fmla="*/ 628710 w 723539"/>
                <a:gd name="connsiteY21" fmla="*/ 199847 h 654424"/>
                <a:gd name="connsiteX22" fmla="*/ 654424 w 723539"/>
                <a:gd name="connsiteY22" fmla="*/ 327212 h 654424"/>
                <a:gd name="connsiteX23" fmla="*/ 327212 w 723539"/>
                <a:gd name="connsiteY23" fmla="*/ 654424 h 654424"/>
                <a:gd name="connsiteX24" fmla="*/ 0 w 723539"/>
                <a:gd name="connsiteY24" fmla="*/ 327212 h 654424"/>
                <a:gd name="connsiteX25" fmla="*/ 327212 w 723539"/>
                <a:gd name="connsiteY25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3539" h="654424">
                  <a:moveTo>
                    <a:pt x="686432" y="33534"/>
                  </a:moveTo>
                  <a:cubicBezTo>
                    <a:pt x="695928" y="33534"/>
                    <a:pt x="705425" y="37158"/>
                    <a:pt x="712671" y="44403"/>
                  </a:cubicBezTo>
                  <a:cubicBezTo>
                    <a:pt x="727162" y="58895"/>
                    <a:pt x="727162" y="82389"/>
                    <a:pt x="712671" y="96881"/>
                  </a:cubicBezTo>
                  <a:lnTo>
                    <a:pt x="622024" y="187527"/>
                  </a:lnTo>
                  <a:lnTo>
                    <a:pt x="598542" y="144265"/>
                  </a:lnTo>
                  <a:lnTo>
                    <a:pt x="581268" y="123329"/>
                  </a:lnTo>
                  <a:lnTo>
                    <a:pt x="660193" y="44403"/>
                  </a:lnTo>
                  <a:cubicBezTo>
                    <a:pt x="667439" y="37158"/>
                    <a:pt x="676936" y="33534"/>
                    <a:pt x="686432" y="33534"/>
                  </a:cubicBezTo>
                  <a:close/>
                  <a:moveTo>
                    <a:pt x="327212" y="0"/>
                  </a:moveTo>
                  <a:cubicBezTo>
                    <a:pt x="417569" y="0"/>
                    <a:pt x="499372" y="36625"/>
                    <a:pt x="558586" y="95839"/>
                  </a:cubicBezTo>
                  <a:lnTo>
                    <a:pt x="581268" y="123329"/>
                  </a:lnTo>
                  <a:lnTo>
                    <a:pt x="324352" y="380244"/>
                  </a:lnTo>
                  <a:lnTo>
                    <a:pt x="209950" y="265841"/>
                  </a:lnTo>
                  <a:cubicBezTo>
                    <a:pt x="195459" y="251349"/>
                    <a:pt x="171964" y="251349"/>
                    <a:pt x="157473" y="265841"/>
                  </a:cubicBezTo>
                  <a:cubicBezTo>
                    <a:pt x="142981" y="280332"/>
                    <a:pt x="142981" y="303827"/>
                    <a:pt x="157473" y="318318"/>
                  </a:cubicBezTo>
                  <a:lnTo>
                    <a:pt x="296317" y="457162"/>
                  </a:lnTo>
                  <a:cubicBezTo>
                    <a:pt x="303563" y="464408"/>
                    <a:pt x="313059" y="468031"/>
                    <a:pt x="322556" y="468031"/>
                  </a:cubicBezTo>
                  <a:lnTo>
                    <a:pt x="325098" y="466977"/>
                  </a:lnTo>
                  <a:lnTo>
                    <a:pt x="326586" y="467594"/>
                  </a:lnTo>
                  <a:cubicBezTo>
                    <a:pt x="336082" y="467594"/>
                    <a:pt x="345579" y="463971"/>
                    <a:pt x="352825" y="456725"/>
                  </a:cubicBezTo>
                  <a:lnTo>
                    <a:pt x="622024" y="187527"/>
                  </a:lnTo>
                  <a:lnTo>
                    <a:pt x="628710" y="199847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003BE5-618F-10D0-7857-EA9DD72B0C9F}"/>
              </a:ext>
            </a:extLst>
          </p:cNvPr>
          <p:cNvSpPr txBox="1"/>
          <p:nvPr/>
        </p:nvSpPr>
        <p:spPr>
          <a:xfrm>
            <a:off x="708958" y="498350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83383A-93AB-535D-4793-47418C33772D}"/>
              </a:ext>
            </a:extLst>
          </p:cNvPr>
          <p:cNvGrpSpPr/>
          <p:nvPr/>
        </p:nvGrpSpPr>
        <p:grpSpPr>
          <a:xfrm>
            <a:off x="356839" y="6106926"/>
            <a:ext cx="45719" cy="455296"/>
            <a:chOff x="356839" y="6106926"/>
            <a:chExt cx="45719" cy="45529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60C591-F154-F1AA-1A1B-1963C07F547A}"/>
                </a:ext>
              </a:extLst>
            </p:cNvPr>
            <p:cNvSpPr/>
            <p:nvPr/>
          </p:nvSpPr>
          <p:spPr>
            <a:xfrm>
              <a:off x="363498" y="6106926"/>
              <a:ext cx="32400" cy="3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E3F287-9364-FC95-D00E-09B45A406919}"/>
                </a:ext>
              </a:extLst>
            </p:cNvPr>
            <p:cNvSpPr/>
            <p:nvPr/>
          </p:nvSpPr>
          <p:spPr>
            <a:xfrm>
              <a:off x="361698" y="6203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4CBAA14-0D2C-AF3C-0963-6CDA6337A0AA}"/>
                </a:ext>
              </a:extLst>
            </p:cNvPr>
            <p:cNvSpPr/>
            <p:nvPr/>
          </p:nvSpPr>
          <p:spPr>
            <a:xfrm>
              <a:off x="359898" y="6304514"/>
              <a:ext cx="39600" cy="3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BE18AE-4BCA-74B6-A0B9-E5A4DBECE6AE}"/>
                </a:ext>
              </a:extLst>
            </p:cNvPr>
            <p:cNvSpPr/>
            <p:nvPr/>
          </p:nvSpPr>
          <p:spPr>
            <a:xfrm>
              <a:off x="358098" y="6408708"/>
              <a:ext cx="43200" cy="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7F5625-BDFB-ED9E-C53E-A4027783E8B1}"/>
                </a:ext>
              </a:extLst>
            </p:cNvPr>
            <p:cNvSpPr/>
            <p:nvPr/>
          </p:nvSpPr>
          <p:spPr>
            <a:xfrm>
              <a:off x="356839" y="65165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8958" y="205960"/>
            <a:ext cx="492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2. </a:t>
            </a:r>
            <a:r>
              <a:rPr lang="ko-KR" altLang="en-US" sz="3200" b="1" dirty="0" smtClean="0"/>
              <a:t>데이터 분석</a:t>
            </a:r>
            <a:endParaRPr lang="ko-KR" altLang="en-US" sz="32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64524" y="790735"/>
            <a:ext cx="24855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0115" y="853264"/>
            <a:ext cx="652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4524" y="1270943"/>
            <a:ext cx="1059465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어플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이름명과</a:t>
            </a:r>
            <a:r>
              <a:rPr lang="ko-KR" altLang="en-US" dirty="0" smtClean="0"/>
              <a:t> 경쟁업체 회사명</a:t>
            </a:r>
            <a:r>
              <a:rPr lang="en-US" altLang="ko-KR" dirty="0" smtClean="0"/>
              <a:t>( KB </a:t>
            </a:r>
            <a:r>
              <a:rPr lang="ko-KR" altLang="en-US" dirty="0" smtClean="0"/>
              <a:t>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 페이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02" y="2147634"/>
            <a:ext cx="6780386" cy="41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87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1459</Words>
  <Application>Microsoft Office PowerPoint</Application>
  <PresentationFormat>와이드스크린</PresentationFormat>
  <Paragraphs>275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195</cp:revision>
  <dcterms:created xsi:type="dcterms:W3CDTF">2023-04-02T06:13:33Z</dcterms:created>
  <dcterms:modified xsi:type="dcterms:W3CDTF">2024-04-25T20:16:06Z</dcterms:modified>
</cp:coreProperties>
</file>